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8" r:id="rId1"/>
  </p:sldMasterIdLst>
  <p:notesMasterIdLst>
    <p:notesMasterId r:id="rId10"/>
  </p:notesMasterIdLst>
  <p:handoutMasterIdLst>
    <p:handoutMasterId r:id="rId11"/>
  </p:handoutMasterIdLst>
  <p:sldIdLst>
    <p:sldId id="329" r:id="rId2"/>
    <p:sldId id="318" r:id="rId3"/>
    <p:sldId id="290" r:id="rId4"/>
    <p:sldId id="315" r:id="rId5"/>
    <p:sldId id="339" r:id="rId6"/>
    <p:sldId id="341" r:id="rId7"/>
    <p:sldId id="320" r:id="rId8"/>
    <p:sldId id="333" r:id="rId9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8000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Estilo Médio 4 - Ênfas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Estilo Médio 4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édio 4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5758FB7-9AC5-4552-8A53-C91805E547FA}" styleName="Estilo com Tema 1 - Ênfas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Estilo com Tema 1 - Ênfas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A107856-5554-42FB-B03E-39F5DBC370BA}" styleName="Estilo Médio 4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Estilo Médio 4 - Ênfas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929F9F4-4A8F-4326-A1B4-22849713DDAB}" styleName="Estilo Escuro 1 - Ênfase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Estilo com Tema 1 - Ênfas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Estilo com Tema 2 - Ênfase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18" autoAdjust="0"/>
    <p:restoredTop sz="96357" autoAdjust="0"/>
  </p:normalViewPr>
  <p:slideViewPr>
    <p:cSldViewPr>
      <p:cViewPr varScale="1">
        <p:scale>
          <a:sx n="110" d="100"/>
          <a:sy n="110" d="100"/>
        </p:scale>
        <p:origin x="16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5937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5937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r">
              <a:defRPr sz="1200"/>
            </a:lvl1pPr>
          </a:lstStyle>
          <a:p>
            <a:fld id="{D0FB06A8-D44D-4CC5-AA8B-9F155463BE53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430706"/>
            <a:ext cx="2945659" cy="495937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4" y="9430706"/>
            <a:ext cx="2945659" cy="495937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r">
              <a:defRPr sz="1200"/>
            </a:lvl1pPr>
          </a:lstStyle>
          <a:p>
            <a:fld id="{A4D9C208-0C05-43CD-8775-419085386C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0044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2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2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r">
              <a:defRPr sz="1200"/>
            </a:lvl1pPr>
          </a:lstStyle>
          <a:p>
            <a:fld id="{02911408-FC83-4F16-AB27-27AB30DEA8D5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82" tIns="45441" rIns="90882" bIns="45441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0882" tIns="45441" rIns="90882" bIns="45441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2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2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r">
              <a:defRPr sz="1200"/>
            </a:lvl1pPr>
          </a:lstStyle>
          <a:p>
            <a:fld id="{92F31E8C-0804-46C4-9F9B-0674D823B0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800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31E8C-0804-46C4-9F9B-0674D823B08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1152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BDB3-CEC2-46C7-8AA8-61CCCE971BBD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91FB-4984-4BE8-9727-499C3D74A2F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BDB3-CEC2-46C7-8AA8-61CCCE971BBD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91FB-4984-4BE8-9727-499C3D74A2F9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BDB3-CEC2-46C7-8AA8-61CCCE971BBD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91FB-4984-4BE8-9727-499C3D74A2F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BDB3-CEC2-46C7-8AA8-61CCCE971BBD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91FB-4984-4BE8-9727-499C3D74A2F9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BDB3-CEC2-46C7-8AA8-61CCCE971BBD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91FB-4984-4BE8-9727-499C3D74A2F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BDB3-CEC2-46C7-8AA8-61CCCE971BBD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91FB-4984-4BE8-9727-499C3D74A2F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BDB3-CEC2-46C7-8AA8-61CCCE971BBD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91FB-4984-4BE8-9727-499C3D74A2F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BDB3-CEC2-46C7-8AA8-61CCCE971BBD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91FB-4984-4BE8-9727-499C3D74A2F9}" type="slidenum">
              <a:rPr lang="pt-BR" smtClean="0"/>
              <a:t>‹nº›</a:t>
            </a:fld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BDB3-CEC2-46C7-8AA8-61CCCE971BBD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91FB-4984-4BE8-9727-499C3D74A2F9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BDB3-CEC2-46C7-8AA8-61CCCE971BBD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91FB-4984-4BE8-9727-499C3D74A2F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1BDB3-CEC2-46C7-8AA8-61CCCE971BBD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91FB-4984-4BE8-9727-499C3D74A2F9}" type="slidenum">
              <a:rPr lang="pt-BR" smtClean="0"/>
              <a:t>‹nº›</a:t>
            </a:fld>
            <a:endParaRPr lang="pt-B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8A1BDB3-CEC2-46C7-8AA8-61CCCE971BBD}" type="datetimeFigureOut">
              <a:rPr lang="pt-BR" smtClean="0"/>
              <a:t>22/10/2025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F0591FB-4984-4BE8-9727-499C3D74A2F9}" type="slidenum">
              <a:rPr lang="pt-BR" smtClean="0"/>
              <a:t>‹nº›</a:t>
            </a:fld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470025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4529"/>
            <a:ext cx="7776864" cy="1512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7320" y="3212976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PRESTAÇÃO DE CONTAS DO 3º </a:t>
            </a:r>
          </a:p>
          <a:p>
            <a:pPr algn="ctr"/>
            <a:endParaRPr lang="pt-BR" sz="4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TRIMESTRE DE 2025</a:t>
            </a:r>
          </a:p>
        </p:txBody>
      </p:sp>
    </p:spTree>
    <p:extLst>
      <p:ext uri="{BB962C8B-B14F-4D97-AF65-F5344CB8AC3E}">
        <p14:creationId xmlns:p14="http://schemas.microsoft.com/office/powerpoint/2010/main" val="4040983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99592" y="1484784"/>
            <a:ext cx="698477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1500" dirty="0">
                <a:solidFill>
                  <a:schemeClr val="bg2">
                    <a:lumMod val="10000"/>
                  </a:schemeClr>
                </a:solidFill>
                <a:latin typeface="Brush Script MT" pitchFamily="66" charset="0"/>
                <a:cs typeface="Andalus" pitchFamily="18" charset="-78"/>
              </a:rPr>
              <a:t>Relatório</a:t>
            </a:r>
            <a:r>
              <a:rPr lang="pt-BR" sz="8000" dirty="0">
                <a:solidFill>
                  <a:schemeClr val="bg2">
                    <a:lumMod val="10000"/>
                  </a:schemeClr>
                </a:solidFill>
                <a:latin typeface="Brush Script MT" pitchFamily="66" charset="0"/>
                <a:cs typeface="Andalus" pitchFamily="18" charset="-78"/>
              </a:rPr>
              <a:t> </a:t>
            </a:r>
            <a:r>
              <a:rPr lang="pt-BR" sz="11500" dirty="0">
                <a:solidFill>
                  <a:schemeClr val="bg2">
                    <a:lumMod val="10000"/>
                  </a:schemeClr>
                </a:solidFill>
                <a:latin typeface="Brush Script MT" pitchFamily="66" charset="0"/>
                <a:cs typeface="Andalus" pitchFamily="18" charset="-78"/>
              </a:rPr>
              <a:t>de Receitas</a:t>
            </a:r>
            <a:endParaRPr lang="pt-BR" sz="8000" dirty="0">
              <a:solidFill>
                <a:schemeClr val="bg2">
                  <a:lumMod val="10000"/>
                </a:schemeClr>
              </a:solidFill>
              <a:latin typeface="Brush Script MT" pitchFamily="66" charset="0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898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611560" y="160057"/>
            <a:ext cx="8244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2">
                    <a:lumMod val="10000"/>
                  </a:schemeClr>
                </a:solidFill>
                <a:latin typeface="Cooper Black" pitchFamily="18" charset="0"/>
              </a:rPr>
              <a:t>Demonstrativo de  receita arrecadada.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145027"/>
              </p:ext>
            </p:extLst>
          </p:nvPr>
        </p:nvGraphicFramePr>
        <p:xfrm>
          <a:off x="395536" y="771614"/>
          <a:ext cx="8460432" cy="5785954"/>
        </p:xfrm>
        <a:graphic>
          <a:graphicData uri="http://schemas.openxmlformats.org/drawingml/2006/table">
            <a:tbl>
              <a:tblPr/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79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2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Balancete da Receita de 01/07/2025 à 30/09/2025</a:t>
                      </a: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92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Descrição</a:t>
                      </a: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762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Especificações das Receitas</a:t>
                      </a: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3º Trimestre de 2025</a:t>
                      </a:r>
                    </a:p>
                  </a:txBody>
                  <a:tcPr marL="9398" marR="9398" marT="9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92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86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DO SERVIDOR ATIVO</a:t>
                      </a: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1" i="0" u="sng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R$ 935.598,97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Compensação Previdenciárias </a:t>
                      </a: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0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R$ 28.853,24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91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CONTRIBUIÇÃO PATRONAL</a:t>
                      </a: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1" i="0" u="sng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R$ 1.288.649,65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69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das Contribuições </a:t>
                      </a: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R$ 2.253.101,86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36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REMUNERAÇÃO DOS INVESTIMENTOS</a:t>
                      </a: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</a:t>
                      </a:r>
                      <a:r>
                        <a:rPr lang="pt-BR" sz="20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R$ 2.808.331,16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20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PARCELAMENTO </a:t>
                      </a:r>
                      <a:r>
                        <a:rPr lang="pt-BR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Principal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R$ 18.864,96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100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PARCELAMENTO – Juros e multas</a:t>
                      </a: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1" i="0" u="sng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R$ 48.085,80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892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pt-BR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 RECEITA PREVIDENCIÁRIA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R$ 5.128.383,78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892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DE APORTE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2000" b="1" i="0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R$ 0,00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892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TAXA DE 4,32%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R$ 98.231,69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2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306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**RECEITA PARA </a:t>
                      </a:r>
                      <a:r>
                        <a:rPr lang="pt-BR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GASTO ADMINISTRATIVO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8" marR="9398" marT="939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000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R$ 294.695,07</a:t>
                      </a:r>
                    </a:p>
                  </a:txBody>
                  <a:tcPr marL="9398" marR="9398" marT="939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571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11560" y="1556792"/>
            <a:ext cx="7632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9600" dirty="0">
                <a:solidFill>
                  <a:schemeClr val="bg2">
                    <a:lumMod val="10000"/>
                  </a:schemeClr>
                </a:solidFill>
                <a:latin typeface="Brush Script MT" pitchFamily="66" charset="0"/>
                <a:cs typeface="Andalus" pitchFamily="18" charset="-78"/>
              </a:rPr>
              <a:t>Relatório </a:t>
            </a:r>
          </a:p>
          <a:p>
            <a:pPr algn="ctr"/>
            <a:r>
              <a:rPr lang="pt-BR" sz="9600" dirty="0">
                <a:solidFill>
                  <a:schemeClr val="bg2">
                    <a:lumMod val="10000"/>
                  </a:schemeClr>
                </a:solidFill>
                <a:latin typeface="Brush Script MT" pitchFamily="66" charset="0"/>
                <a:cs typeface="Andalus" pitchFamily="18" charset="-78"/>
              </a:rPr>
              <a:t>de </a:t>
            </a:r>
          </a:p>
          <a:p>
            <a:pPr algn="ctr"/>
            <a:r>
              <a:rPr lang="pt-BR" sz="9600" dirty="0">
                <a:solidFill>
                  <a:schemeClr val="bg2">
                    <a:lumMod val="10000"/>
                  </a:schemeClr>
                </a:solidFill>
                <a:latin typeface="Brush Script MT" pitchFamily="66" charset="0"/>
                <a:cs typeface="Andalus" pitchFamily="18" charset="-78"/>
              </a:rPr>
              <a:t>Despesas</a:t>
            </a:r>
          </a:p>
        </p:txBody>
      </p:sp>
    </p:spTree>
    <p:extLst>
      <p:ext uri="{BB962C8B-B14F-4D97-AF65-F5344CB8AC3E}">
        <p14:creationId xmlns:p14="http://schemas.microsoft.com/office/powerpoint/2010/main" val="1192006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23E097B-29CA-3E4B-2F3B-827433E76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869000"/>
              </p:ext>
            </p:extLst>
          </p:nvPr>
        </p:nvGraphicFramePr>
        <p:xfrm>
          <a:off x="467671" y="692696"/>
          <a:ext cx="8208657" cy="6049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4662">
                  <a:extLst>
                    <a:ext uri="{9D8B030D-6E8A-4147-A177-3AD203B41FA5}">
                      <a16:colId xmlns:a16="http://schemas.microsoft.com/office/drawing/2014/main" val="2468023649"/>
                    </a:ext>
                  </a:extLst>
                </a:gridCol>
              </a:tblGrid>
              <a:tr h="254219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IMPES – INSTITUTO DE PREVIDÊNCIA DE SÃO FRANCISCO DO GUAPORÉ 3º TRIMESTRE 2025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062">
                <a:tc>
                  <a:txBody>
                    <a:bodyPr/>
                    <a:lstStyle/>
                    <a:p>
                      <a:pPr algn="ctr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DESPESAS ADMINISTRATIVAS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 Empenhado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 Pago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21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CAPACITAÇÕES E EVENTOS 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627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DIÁRIAS CIVIL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22.562,19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22.562,19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OUTROS SERVIÇOS DE TERCEIROS-PESSOA JURIDICA</a:t>
                      </a:r>
                    </a:p>
                    <a:p>
                      <a:pPr algn="l" fontAlgn="b"/>
                      <a:endParaRPr lang="pt-BR" sz="12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16.500,00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16.500,00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47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PASSAGENS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1030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39.062,19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39.062,19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21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MANUTENÇÃO DAS ATIVIDADES IMPES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t-BR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21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VENCIMENTOS E SALARIOS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106.332,47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81.416,80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21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OBRIGAÇÕES RESCISÃO IRRF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16.821,40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8.934,93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070952"/>
                  </a:ext>
                </a:extLst>
              </a:tr>
              <a:tr h="25421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CONTRIBUIÇÕES PREVIDENCIARIAS – INSS/RPPS</a:t>
                      </a:r>
                      <a:endParaRPr lang="pt-BR" sz="12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5.494,27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716986"/>
                  </a:ext>
                </a:extLst>
              </a:tr>
              <a:tr h="25421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INDENIZAÇÕES POR DEMISSÃO E COM PROG. DE INCENTIVO DEM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9.878,35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9.878,35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820657"/>
                  </a:ext>
                </a:extLst>
              </a:tr>
              <a:tr h="25421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DIÁRIAS CIVIL</a:t>
                      </a:r>
                      <a:endParaRPr lang="pt-BR" sz="12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8.740,80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8.740,80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201425"/>
                  </a:ext>
                </a:extLst>
              </a:tr>
              <a:tr h="25421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MATERIAL DE CONSUMO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1.701,97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764916"/>
                  </a:ext>
                </a:extLst>
              </a:tr>
              <a:tr h="254219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PASSAGENS E DESPESAS DE LOCOMOÇÃO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18290"/>
                  </a:ext>
                </a:extLst>
              </a:tr>
              <a:tr h="302677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JETONS E GRATIFICAÇÕES A CONSELHEIROS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22.986,76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17.383,41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400358"/>
                  </a:ext>
                </a:extLst>
              </a:tr>
              <a:tr h="302677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OUTROS SERVIÇOS DE TERCEIROS-PESSOA JURIDICA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95.419,01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71.165,24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937141"/>
                  </a:ext>
                </a:extLst>
              </a:tr>
              <a:tr h="302677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SENTENÇAS JUDICIAIS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7100"/>
                  </a:ext>
                </a:extLst>
              </a:tr>
              <a:tr h="302677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EQUIPAMENTOS E MATERIAL PERMANENTE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490615"/>
                  </a:ext>
                </a:extLst>
              </a:tr>
              <a:tr h="302677"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SUB-TOTAL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260.178,79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204.715,77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81004"/>
                  </a:ext>
                </a:extLst>
              </a:tr>
              <a:tr h="302677">
                <a:tc>
                  <a:txBody>
                    <a:bodyPr/>
                    <a:lstStyle/>
                    <a:p>
                      <a:pPr algn="l" fontAlgn="b"/>
                      <a:endParaRPr lang="pt-BR" sz="12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54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2519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23E097B-29CA-3E4B-2F3B-827433E76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01621"/>
              </p:ext>
            </p:extLst>
          </p:nvPr>
        </p:nvGraphicFramePr>
        <p:xfrm>
          <a:off x="611560" y="2060848"/>
          <a:ext cx="8208405" cy="17407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91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46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4624">
                  <a:extLst>
                    <a:ext uri="{9D8B030D-6E8A-4147-A177-3AD203B41FA5}">
                      <a16:colId xmlns:a16="http://schemas.microsoft.com/office/drawing/2014/main" val="2468023649"/>
                    </a:ext>
                  </a:extLst>
                </a:gridCol>
              </a:tblGrid>
              <a:tr h="28286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IMPES – INSTITUTO DE PREVIDÊNCIA DE SÃO FRANCISCO DO GUAPORÉ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86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DESPESAS PREVIDÊNCIÁRIAS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 Empenhado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Valor Pago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868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PROVENTOS DE APOSENTADORIAS</a:t>
                      </a: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985.875,41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764.979,84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991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PENSÕES CIVIS – PENSÃO POR MORTE</a:t>
                      </a:r>
                      <a:endParaRPr lang="pt-BR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9.310,19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129.825,82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786"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u="none" strike="noStrike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GERAL</a:t>
                      </a:r>
                      <a:endParaRPr lang="pt-BR" sz="1400" b="0" i="0" u="none" strike="noStrike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25" marR="9125" marT="91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995.185,60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894.805,66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651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769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95536" y="1052736"/>
            <a:ext cx="828092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  <a:p>
            <a:endParaRPr lang="pt-BR" sz="2000" b="1" u="sn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99AAA2A-972E-4314-A4E0-1DFDA72E7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91" y="1667263"/>
            <a:ext cx="7602071" cy="224117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C6B772B-EF09-4BC3-19B2-0109390A43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339" y="3861048"/>
            <a:ext cx="7637929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20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764B001-1A05-A701-97FC-1F3949E6D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060848"/>
            <a:ext cx="7888941" cy="358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2789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30348</TotalTime>
  <Words>260</Words>
  <Application>Microsoft Office PowerPoint</Application>
  <PresentationFormat>Apresentação na tela (4:3)</PresentationFormat>
  <Paragraphs>121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Arial</vt:lpstr>
      <vt:lpstr>Brush Script MT</vt:lpstr>
      <vt:lpstr>Calibri</vt:lpstr>
      <vt:lpstr>Candara</vt:lpstr>
      <vt:lpstr>Cooper Black</vt:lpstr>
      <vt:lpstr>Symbol</vt:lpstr>
      <vt:lpstr>Times New Roman</vt:lpstr>
      <vt:lpstr>Forma de Onda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MENSAL DA DESPESA</dc:title>
  <dc:creator>Ação01</dc:creator>
  <cp:lastModifiedBy>Ronilson Melo da Cruz</cp:lastModifiedBy>
  <cp:revision>556</cp:revision>
  <cp:lastPrinted>2025-07-09T13:38:44Z</cp:lastPrinted>
  <dcterms:created xsi:type="dcterms:W3CDTF">2013-07-23T19:24:27Z</dcterms:created>
  <dcterms:modified xsi:type="dcterms:W3CDTF">2025-10-22T15:07:43Z</dcterms:modified>
</cp:coreProperties>
</file>